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7" r:id="rId5"/>
  </p:sldMasterIdLst>
  <p:sldIdLst>
    <p:sldId id="29499" r:id="rId6"/>
    <p:sldId id="261" r:id="rId7"/>
    <p:sldId id="259" r:id="rId8"/>
    <p:sldId id="3248" r:id="rId9"/>
    <p:sldId id="2950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odora TAN (MOE)" initials="TT(" lastIdx="2" clrIdx="0">
    <p:extLst>
      <p:ext uri="{19B8F6BF-5375-455C-9EA6-DF929625EA0E}">
        <p15:presenceInfo xmlns:p15="http://schemas.microsoft.com/office/powerpoint/2012/main" userId="S::Theodora_TAN@moe.gov.sg::5fc007a4-7f3c-4d54-a62d-7cf020fb0bf9" providerId="AD"/>
      </p:ext>
    </p:extLst>
  </p:cmAuthor>
  <p:cmAuthor id="2" name="EPMG Secy" initials="EPMG Secy" lastIdx="1" clrIdx="1">
    <p:extLst>
      <p:ext uri="{19B8F6BF-5375-455C-9EA6-DF929625EA0E}">
        <p15:presenceInfo xmlns:p15="http://schemas.microsoft.com/office/powerpoint/2012/main" userId="EPMG Sec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DBB-2108-472E-A071-C6C448B51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187FF-0719-4CA0-B038-034E64072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F2C89-1860-4C9C-801E-2C74587E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9758-0A6A-461E-81CB-82AD3E425A16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9AC1F-C676-46D5-8E31-AE9538A6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34FD-EB95-4EFE-BBE7-D3A483D7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52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02C2-E593-46ED-812E-F6597889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3FE7C-6313-4A2C-B272-E38F357D0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0D9F2-950F-434D-992A-82710739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FA89-6BA3-42B6-9AC2-234AE00CCABD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DDB2-9D1D-4615-B87B-E0842E96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82F52-DC1B-4C06-9A14-B268EFAF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452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DF70D-484B-4DCC-85A1-14A6333C7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11094-462F-49B6-8601-00E13113A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31075-8CCB-4CC0-A322-3727BFD7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581C-FEA9-4D24-8E16-9453E090B112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90920-451D-45FD-A8A6-EF71E82F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043F-CC4E-4FCC-89AB-95E992E8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304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96054-0E48-4348-B8D6-6A21DB65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3CD8-C737-4100-A7AE-89AAB1310431}" type="datetime1">
              <a:rPr lang="en-SG" smtClean="0"/>
              <a:t>22/9/2021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1DC03-E10A-4B49-980B-03DC34F4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005A4-83BE-4433-B131-36C72BB4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D71F8-D40C-4FF1-9633-2CF54A1B640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05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66AE-9941-4DB4-944E-C751121F2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B9DFA-2181-468B-B3B6-BF3F54C6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69CC-2DCA-4D97-AB55-44D4DE24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66FE-387B-4AF1-823C-5EDB02244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E9FB9-FE96-47E5-BB97-68801ED9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8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E58D-E05F-4155-9323-E2FC6FDB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F49E-D7D9-4EE2-9471-F57A9D93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A454C-3415-4B17-B3A4-4BA1199B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47990-2798-47CE-9E67-5BC5CDC1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60F1-96F4-4B69-BF46-24DEFEBF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4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BBA1-91BF-4722-B8C9-ACE67A4F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0401F-163C-4717-AF41-909A76D56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68EC-B3A5-461E-BE33-06AB0222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1992-F213-4A52-B277-933DAD80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09-E9EF-43EA-BA84-7C069860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7C4A-F20E-4F9B-86CF-3F711103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BCAC-1AC0-4D80-A698-E41C9E420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8A9E8-707C-448B-82F1-F3AC29B0E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5E661-4E37-49FB-9BCE-B59CD14B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1D661-8850-4773-93DD-F4B39CEBC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A606C-4F78-44EE-9DFD-0E9682B6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793B-5503-4E5A-BB12-A9B59BC0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6ECC4-DCA0-4C5B-922F-4B3137C15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0D812-9988-4B7D-A5F8-A5561BFD3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EA941-6925-4193-93E4-2D972CB00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93551-DB87-48E6-9DC1-06AA73CBB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7DB46-531B-4E59-B2B8-FAAB273D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F4153-BA67-42F3-9FCB-125F85F7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B50D-5FCF-46F1-A9F1-0EDD48AB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1DFB-8816-4987-AF62-82D90290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6D289-11BD-404C-8398-B859B79C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4D545-0F00-4C3E-8F54-94AD2738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3C717-1A55-4ED6-8097-81CD2F07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9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6FD94-4E08-4F63-86F7-845AE1D9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FC9E6-9070-4B2F-AC91-D0667C62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E865A-4188-4F38-9351-8CF7D3CA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FA8B-0852-422A-9E6E-189F9B82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6DBE-62B7-4D1A-8A46-A253AF5E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1796-F36D-4F8F-BD68-4357E8D5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BCC4-D27A-4583-9817-4DCC7C2CFAFE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E6F6-F419-4798-9C2C-78AB8CD9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A8F6-BC91-4B42-B1FB-E3A9FAFE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1330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D8EE-5EA2-4E35-825B-EA1D2F59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D8EA-68A0-4A22-9B0D-56CD6557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EB8B3-542F-49AF-9657-F0BCF24E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2770A-6288-40B9-BC2A-A609C186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337F-4929-47F7-B40F-4FD92F39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36A2B-8CA8-4CC2-898A-2408F482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3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D4FB-EC04-42B2-A014-2DF29FAB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F2CEA-6E14-4DF4-BCE7-15EC421D8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EF30C-E554-4BC1-84AD-F553D65E8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F195B-45B6-40E7-A330-C2E8815D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4B3DC-5C24-4B51-9E9A-372921B2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D3AC8-3D97-47D1-BA0B-EE01E9FD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4277-B624-4D99-ADFC-6CBF1BC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F93B4-1333-4B1A-AB94-E3A84C0CA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DA4C-E295-411E-8BB7-4E6503CE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F1568-9DD3-42E4-9B25-211368ED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05BD-0EC4-4BDB-9FFE-8E32DB9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11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1135EF-57AD-4FC6-8C69-22EBA34A5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3C841-E3C4-4A08-B647-479C2712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19A21-8F04-4C0B-930C-C974E6AE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CC165-EE20-4267-BE53-59891E1C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DD76-BD45-43A1-A066-AD89B4C4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1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F47F-B8F5-4301-8610-AD7E3400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4FE53-3A24-4B2D-91B8-0F3B1DFF2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C6CE-9519-4E79-B001-5F99D68D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4FBA-3613-4EDE-8014-BAA7D9F9799F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9305F-29A0-48FA-B2DC-CCDDBEB7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9233-E368-4B37-A09D-7D20C6A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578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3F10-493E-4058-815D-D2C684C3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1D64-E2B6-447C-882D-9BB76F51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95A2-374E-4858-BD9D-7815A7D98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B21D4-3633-4304-9DB6-D9381C2E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3DB9-F08E-4528-9AF4-F310C3C33E55}" type="datetime1">
              <a:rPr lang="en-SG" smtClean="0"/>
              <a:t>22/9/2021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628B5-DC87-44B5-9849-B059C571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C3292-A755-48A6-9C19-523E7F7F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170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5A2B-0EC7-4841-AF58-E5F7FD4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8FC23-DC07-4C2F-A68E-A50238EF4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78390-B916-49E9-904C-DE7DC4C1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CC57-9F78-4F24-AA92-53FB774B1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FFF4E-BE8E-4976-A9CE-ADAC300A9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6F584-5E0C-4B1E-A2A8-E956D98B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492-21F7-4435-A20F-3BD68B970FA9}" type="datetime1">
              <a:rPr lang="en-SG" smtClean="0"/>
              <a:t>22/9/2021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7B6F6-E2A4-433F-9D54-522BDDAD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25E1D-9A5E-4FCE-9277-94E38BD1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18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8190-318C-4EF2-8AFA-E4F77347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D87FA-992F-40CC-B423-9CF1CAF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0D1B-B2E6-4713-BCE6-08C762F83B5C}" type="datetime1">
              <a:rPr lang="en-SG" smtClean="0"/>
              <a:t>22/9/2021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039B4-B7C0-4EA1-B595-EB752759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6732C-D3CA-4B79-BB47-3B44EAAD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42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45281-515F-4E44-99D7-12C214E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36F-4E96-4E5B-8238-1C3CD2AE1D8D}" type="datetime1">
              <a:rPr lang="en-SG" smtClean="0"/>
              <a:t>22/9/2021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D7284-A7C8-4072-A88C-3763759C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8948C-DD5B-4264-B4AB-537297B4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456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B3C0-EFAE-4A61-87DF-F7D4627C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8022-8A3D-47FE-A92F-D4BFC6DF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0085-C76B-41C2-B255-F7994E078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27404-E451-4C9A-86CD-F53882C1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8DFA-D4AC-45F4-BE05-E2056050073C}" type="datetime1">
              <a:rPr lang="en-SG" smtClean="0"/>
              <a:t>22/9/2021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7F3BA-783E-490F-A2C0-2B631A8A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4486A-1323-4833-B8D3-95E54347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05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0C8A-6E6C-4FC3-98F4-729D43B1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EBFE6-FFE5-4BC2-AC8B-401CE762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D2CF2-6537-484F-8405-9FFB46E6F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B0335-4D7F-4EEE-9E5F-E2880F6D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46EC-53B4-49D0-981A-F6F70B7158BF}" type="datetime1">
              <a:rPr lang="en-SG" smtClean="0"/>
              <a:t>22/9/2021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7953E-AAE7-44BD-9A93-E5981E4D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ED27-4D0C-49F3-9134-AEFFF635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484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DBCA2-1EEC-4C63-BE35-0C7AE3BC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832A5-96AB-4E2F-BA65-F0B320E2B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B867-AA92-4C62-900D-13A6B64B1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8200-3225-416D-98BA-7825EB98B0CA}" type="datetime1">
              <a:rPr lang="en-SG" smtClean="0"/>
              <a:t>22/9/2021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AC71-4656-4EF8-9A16-BADFF8807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A067F-D1DC-44CC-B40B-9D1358F83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325EA-6EEF-41DC-94DF-07F1CB2ABC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34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F091E-270A-48B9-8598-326E0868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E16B9-14B8-45D6-B30E-6207FF6E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5B5BB-7DFF-445B-9007-ECE05A102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06DF-F31A-4907-8E2E-438BFE18C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8024E-4072-48B4-9B9C-CC91BC0F7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EA15-6639-40BA-AB76-21695461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44" y="2075380"/>
            <a:ext cx="10911512" cy="1850097"/>
          </a:xfrm>
        </p:spPr>
        <p:txBody>
          <a:bodyPr/>
          <a:lstStyle/>
          <a:p>
            <a:pPr algn="ctr"/>
            <a:r>
              <a:rPr lang="en-SG" b="1" dirty="0"/>
              <a:t>Guide to repack &amp; use </a:t>
            </a:r>
            <a:br>
              <a:rPr lang="en-SG" b="1" dirty="0"/>
            </a:br>
            <a:r>
              <a:rPr lang="en-SG" b="1" dirty="0"/>
              <a:t>BD </a:t>
            </a:r>
            <a:r>
              <a:rPr lang="en-SG" b="1" dirty="0" err="1"/>
              <a:t>Veritor</a:t>
            </a:r>
            <a:r>
              <a:rPr lang="en-SG" b="1" dirty="0"/>
              <a:t> ART test kits</a:t>
            </a:r>
          </a:p>
        </p:txBody>
      </p:sp>
    </p:spTree>
    <p:extLst>
      <p:ext uri="{BB962C8B-B14F-4D97-AF65-F5344CB8AC3E}">
        <p14:creationId xmlns:p14="http://schemas.microsoft.com/office/powerpoint/2010/main" val="26225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921E-5D2E-40C6-8D5C-C602C29F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8" y="-126364"/>
            <a:ext cx="10515600" cy="1325563"/>
          </a:xfrm>
        </p:spPr>
        <p:txBody>
          <a:bodyPr/>
          <a:lstStyle/>
          <a:p>
            <a:r>
              <a:rPr lang="en-SG" dirty="0"/>
              <a:t>Box Contents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B9D3B9-B25F-435B-84BE-81F4A00F9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9" y="826324"/>
            <a:ext cx="8527707" cy="58005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F648DC-F91F-4C4A-9D25-A122AA053703}"/>
              </a:ext>
            </a:extLst>
          </p:cNvPr>
          <p:cNvSpPr/>
          <p:nvPr/>
        </p:nvSpPr>
        <p:spPr>
          <a:xfrm>
            <a:off x="10576322" y="4426582"/>
            <a:ext cx="1350246" cy="10219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Specimen </a:t>
            </a:r>
            <a:r>
              <a:rPr lang="en-US" dirty="0">
                <a:solidFill>
                  <a:sysClr val="windowText" lastClr="000000"/>
                </a:solidFill>
              </a:rPr>
              <a:t>sampling swab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750EB-DD97-43FC-979E-1C722CAEA2BC}"/>
              </a:ext>
            </a:extLst>
          </p:cNvPr>
          <p:cNvSpPr/>
          <p:nvPr/>
        </p:nvSpPr>
        <p:spPr>
          <a:xfrm>
            <a:off x="10576322" y="2540056"/>
            <a:ext cx="1350246" cy="926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BD </a:t>
            </a:r>
            <a:r>
              <a:rPr lang="en-US" dirty="0" err="1">
                <a:solidFill>
                  <a:schemeClr val="tx1"/>
                </a:solidFill>
              </a:rPr>
              <a:t>Veritor</a:t>
            </a:r>
            <a:r>
              <a:rPr lang="en-US" dirty="0">
                <a:solidFill>
                  <a:schemeClr val="tx1"/>
                </a:solidFill>
              </a:rPr>
              <a:t> System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Test Device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600A0-50E9-40BD-835A-60642D76B545}"/>
              </a:ext>
            </a:extLst>
          </p:cNvPr>
          <p:cNvSpPr/>
          <p:nvPr/>
        </p:nvSpPr>
        <p:spPr>
          <a:xfrm>
            <a:off x="332944" y="3852810"/>
            <a:ext cx="1343224" cy="145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Extraction Reagent</a:t>
            </a:r>
            <a:br>
              <a:rPr lang="en-SG" dirty="0">
                <a:solidFill>
                  <a:schemeClr val="tx1"/>
                </a:solidFill>
              </a:rPr>
            </a:br>
            <a:r>
              <a:rPr lang="en-SG" dirty="0">
                <a:solidFill>
                  <a:schemeClr val="tx1"/>
                </a:solidFill>
              </a:rPr>
              <a:t>(10 in each aluminium pouch)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A97BE6-1373-4173-9645-7EE5F1818E6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750582" y="4937552"/>
            <a:ext cx="82574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66445-C8B2-4633-909F-FAEEA710C97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76168" y="4579067"/>
            <a:ext cx="97649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A1BD5-229B-405F-A5F6-A91D7CF478A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044412" y="3003519"/>
            <a:ext cx="153191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748A59-0138-4A76-984D-E40D75241B34}"/>
              </a:ext>
            </a:extLst>
          </p:cNvPr>
          <p:cNvSpPr/>
          <p:nvPr/>
        </p:nvSpPr>
        <p:spPr>
          <a:xfrm>
            <a:off x="332944" y="1271702"/>
            <a:ext cx="1343224" cy="1452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Instruction sheets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29E15B-E003-4957-92ED-26C2182A887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676168" y="1997959"/>
            <a:ext cx="118472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1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12FD-C18B-4227-BCF2-B90D29F9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453"/>
          </a:xfrm>
        </p:spPr>
        <p:txBody>
          <a:bodyPr>
            <a:noAutofit/>
          </a:bodyPr>
          <a:lstStyle/>
          <a:p>
            <a:r>
              <a:rPr lang="en-US" sz="4000" b="1" dirty="0"/>
              <a:t>Components required per individual kit</a:t>
            </a:r>
            <a:endParaRPr lang="en-US" sz="4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45E9B38-737B-4347-84E3-07F5568E6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83616"/>
              </p:ext>
            </p:extLst>
          </p:nvPr>
        </p:nvGraphicFramePr>
        <p:xfrm>
          <a:off x="838200" y="986827"/>
          <a:ext cx="10876983" cy="5349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09111">
                  <a:extLst>
                    <a:ext uri="{9D8B030D-6E8A-4147-A177-3AD203B41FA5}">
                      <a16:colId xmlns:a16="http://schemas.microsoft.com/office/drawing/2014/main" val="3491514080"/>
                    </a:ext>
                  </a:extLst>
                </a:gridCol>
                <a:gridCol w="3431263">
                  <a:extLst>
                    <a:ext uri="{9D8B030D-6E8A-4147-A177-3AD203B41FA5}">
                      <a16:colId xmlns:a16="http://schemas.microsoft.com/office/drawing/2014/main" val="645592260"/>
                    </a:ext>
                  </a:extLst>
                </a:gridCol>
                <a:gridCol w="4336609">
                  <a:extLst>
                    <a:ext uri="{9D8B030D-6E8A-4147-A177-3AD203B41FA5}">
                      <a16:colId xmlns:a16="http://schemas.microsoft.com/office/drawing/2014/main" val="175565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G" sz="1600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Quantity in Box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Quantity to use or pack per test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91771"/>
                  </a:ext>
                </a:extLst>
              </a:tr>
              <a:tr h="985457">
                <a:tc>
                  <a:txBody>
                    <a:bodyPr/>
                    <a:lstStyle/>
                    <a:p>
                      <a:r>
                        <a:rPr lang="en-SG" sz="1600" dirty="0"/>
                        <a:t>BD </a:t>
                      </a:r>
                      <a:r>
                        <a:rPr lang="en-SG" sz="1600" dirty="0" err="1"/>
                        <a:t>Veritor</a:t>
                      </a:r>
                      <a:r>
                        <a:rPr lang="en-SG" sz="1600" dirty="0"/>
                        <a:t> System Test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individually packed single use test devices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55093"/>
                  </a:ext>
                </a:extLst>
              </a:tr>
              <a:tr h="1407796">
                <a:tc>
                  <a:txBody>
                    <a:bodyPr/>
                    <a:lstStyle/>
                    <a:p>
                      <a:r>
                        <a:rPr lang="en-SG" sz="1600" dirty="0"/>
                        <a:t>Extraction Reagent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single use reaction tubes, packed in 10s per aluminium pouch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08259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r>
                        <a:rPr lang="en-SG" sz="1600" dirty="0"/>
                        <a:t>Specimen sampling swabs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30 sterile single use swabs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41363"/>
                  </a:ext>
                </a:extLst>
              </a:tr>
              <a:tr h="985457">
                <a:tc>
                  <a:txBody>
                    <a:bodyPr/>
                    <a:lstStyle/>
                    <a:p>
                      <a:r>
                        <a:rPr lang="en-SG" sz="1600" dirty="0"/>
                        <a:t>SARS-CoV-2 (+) Control Swab and SARS-CoV-2 (–) Control Swab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1 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u="sng" dirty="0"/>
                        <a:t>Not</a:t>
                      </a:r>
                      <a:r>
                        <a:rPr lang="en-SG" sz="1600" dirty="0"/>
                        <a:t> required.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563113"/>
                  </a:ext>
                </a:extLst>
              </a:tr>
            </a:tbl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D72E11D-43A0-4A21-A4B0-E915928494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9" t="50288" r="3973"/>
          <a:stretch/>
        </p:blipFill>
        <p:spPr>
          <a:xfrm rot="16200000">
            <a:off x="1768691" y="3236097"/>
            <a:ext cx="477169" cy="207980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F777B0-B017-4633-AAB9-2D6BE9214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2338" r="12526" b="57743"/>
          <a:stretch/>
        </p:blipFill>
        <p:spPr>
          <a:xfrm>
            <a:off x="964948" y="1640010"/>
            <a:ext cx="2082232" cy="57535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A85D5FA-BB34-4FCB-B47C-DB37FAC33F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t="50288" r="63780" b="18209"/>
          <a:stretch/>
        </p:blipFill>
        <p:spPr>
          <a:xfrm>
            <a:off x="1957236" y="2598765"/>
            <a:ext cx="1738437" cy="110417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EDFAC55-C6A3-4FAE-A9DC-60A6566074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1" t="11260" r="12228" b="66423"/>
          <a:stretch/>
        </p:blipFill>
        <p:spPr>
          <a:xfrm>
            <a:off x="964948" y="5112208"/>
            <a:ext cx="2040719" cy="1224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F202D-071E-469E-A116-63C1CC502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9" t="18880" r="41087" b="15044"/>
          <a:stretch/>
        </p:blipFill>
        <p:spPr>
          <a:xfrm>
            <a:off x="964948" y="2590832"/>
            <a:ext cx="963440" cy="1104179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8ABCD600-EBFE-46C1-AB9A-936094277996}"/>
              </a:ext>
            </a:extLst>
          </p:cNvPr>
          <p:cNvSpPr/>
          <p:nvPr/>
        </p:nvSpPr>
        <p:spPr>
          <a:xfrm rot="5893415">
            <a:off x="1890254" y="2550109"/>
            <a:ext cx="329763" cy="678581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DE740-B7B7-40F0-986F-FCFDB3A6DE7D}"/>
              </a:ext>
            </a:extLst>
          </p:cNvPr>
          <p:cNvSpPr txBox="1"/>
          <p:nvPr/>
        </p:nvSpPr>
        <p:spPr>
          <a:xfrm>
            <a:off x="381000" y="790575"/>
            <a:ext cx="1138291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packing surface with alcohol wipe.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box of kits on table surface.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Disinfect hands.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Wear face shield, face mask, and gloves.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Minimise talking from this point onwards.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safe distance of 2m between packers.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Packing</a:t>
            </a:r>
          </a:p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Ensure each individual kit has </a:t>
            </a:r>
            <a:r>
              <a:rPr lang="en-US" b="1" dirty="0">
                <a:solidFill>
                  <a:prstClr val="black"/>
                </a:solidFill>
              </a:rPr>
              <a:t>1x Test Device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b="1" dirty="0">
                <a:solidFill>
                  <a:prstClr val="black"/>
                </a:solidFill>
              </a:rPr>
              <a:t>1x Specimen Sampling Swab and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1x Extraction Reagent.</a:t>
            </a:r>
            <a:endParaRPr lang="en-US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done with 1 box, disinfect hands with gloves on, using 70% alcohol hand rub.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Other Items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Discard the buffer rack.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dirty="0">
                <a:solidFill>
                  <a:prstClr val="black"/>
                </a:solidFill>
                <a:latin typeface="Calibri" panose="020F0502020204030204"/>
              </a:rPr>
              <a:t>Both the </a:t>
            </a:r>
            <a:r>
              <a:rPr lang="en-US" b="1" dirty="0"/>
              <a:t>Standard COVID-19 Ag+ Positive Control Swab</a:t>
            </a:r>
            <a:r>
              <a:rPr lang="en-US" dirty="0"/>
              <a:t> and the </a:t>
            </a:r>
            <a:r>
              <a:rPr lang="en-US" b="1" dirty="0"/>
              <a:t>Standard Respiratory Negative Control Swab</a:t>
            </a:r>
            <a:r>
              <a:rPr lang="en-US" dirty="0"/>
              <a:t> are not required.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F4F50-FD4A-4373-BE02-2A144443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2325EA-6EEF-41DC-94DF-07F1CB2ABC27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4BBFD-96DD-4F44-8127-49CB452B942E}"/>
              </a:ext>
            </a:extLst>
          </p:cNvPr>
          <p:cNvSpPr txBox="1"/>
          <p:nvPr/>
        </p:nvSpPr>
        <p:spPr>
          <a:xfrm>
            <a:off x="380999" y="168064"/>
            <a:ext cx="114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00" b="1" cap="all" spc="100" dirty="0">
                <a:solidFill>
                  <a:prstClr val="black">
                    <a:lumMod val="90000"/>
                    <a:lumOff val="10000"/>
                  </a:prstClr>
                </a:solidFill>
                <a:latin typeface="Calibri Light" panose="020F0302020204030204"/>
                <a:ea typeface="+mj-ea"/>
                <a:cs typeface="+mj-cs"/>
              </a:rPr>
              <a:t>Steps for repacking art kits (IF REQUIRED)</a:t>
            </a:r>
            <a:endParaRPr lang="en-SG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2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2CAE-ED8A-467C-8F18-07DA5B85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03" y="482886"/>
            <a:ext cx="9860623" cy="826324"/>
          </a:xfrm>
        </p:spPr>
        <p:txBody>
          <a:bodyPr>
            <a:noAutofit/>
          </a:bodyPr>
          <a:lstStyle/>
          <a:p>
            <a:r>
              <a:rPr lang="en-US" sz="3600" dirty="0"/>
              <a:t>Instructions on how to use BD </a:t>
            </a:r>
            <a:r>
              <a:rPr lang="en-US" sz="3600" dirty="0" err="1"/>
              <a:t>Veritor</a:t>
            </a:r>
            <a:endParaRPr lang="en-SG" sz="36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F737654-09C6-4B55-AF92-6338D6B70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720"/>
              </p:ext>
            </p:extLst>
          </p:nvPr>
        </p:nvGraphicFramePr>
        <p:xfrm>
          <a:off x="1395002" y="1770969"/>
          <a:ext cx="9338924" cy="169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69462">
                  <a:extLst>
                    <a:ext uri="{9D8B030D-6E8A-4147-A177-3AD203B41FA5}">
                      <a16:colId xmlns:a16="http://schemas.microsoft.com/office/drawing/2014/main" val="2309503545"/>
                    </a:ext>
                  </a:extLst>
                </a:gridCol>
                <a:gridCol w="4669462">
                  <a:extLst>
                    <a:ext uri="{9D8B030D-6E8A-4147-A177-3AD203B41FA5}">
                      <a16:colId xmlns:a16="http://schemas.microsoft.com/office/drawing/2014/main" val="2828305530"/>
                    </a:ext>
                  </a:extLst>
                </a:gridCol>
              </a:tblGrid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Self-Swab Instructions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PDF File for Printing</a:t>
                      </a:r>
                      <a:endParaRPr lang="en-SG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590115"/>
                  </a:ext>
                </a:extLst>
              </a:tr>
              <a:tr h="8464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English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405581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8AE9F87-CF6D-4830-BCA2-359BB2A30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39006"/>
              </p:ext>
            </p:extLst>
          </p:nvPr>
        </p:nvGraphicFramePr>
        <p:xfrm>
          <a:off x="7899114" y="274678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dobe Acrobat Document" showAsIcon="1" r:id="rId2" imgW="914400" imgH="806400" progId="AcroExch.Document.2017">
                  <p:embed/>
                </p:oleObj>
              </mc:Choice>
              <mc:Fallback>
                <p:oleObj name="Adobe Acrobat Document" showAsIcon="1" r:id="rId2" imgW="914400" imgH="806400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9114" y="274678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3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F16E968FC8444A01EAF67642FF0B4" ma:contentTypeVersion="2" ma:contentTypeDescription="Create a new document." ma:contentTypeScope="" ma:versionID="53e3584b47906b0d37852eaa05519703">
  <xsd:schema xmlns:xsd="http://www.w3.org/2001/XMLSchema" xmlns:xs="http://www.w3.org/2001/XMLSchema" xmlns:p="http://schemas.microsoft.com/office/2006/metadata/properties" xmlns:ns2="f47cbe03-a022-421a-ad04-d86f5be9aa44" targetNamespace="http://schemas.microsoft.com/office/2006/metadata/properties" ma:root="true" ma:fieldsID="166184209bb91539332baa7c64e2c326" ns2:_="">
    <xsd:import namespace="f47cbe03-a022-421a-ad04-d86f5be9aa4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cbe03-a022-421a-ad04-d86f5be9aa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B65D87-49F2-436E-8298-21D61DABB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7cbe03-a022-421a-ad04-d86f5be9aa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D1E493-B552-4CFC-A0A1-5997F4E67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0413C4-7131-4A87-ACA7-C6E544AC1CDF}">
  <ds:schemaRefs>
    <ds:schemaRef ds:uri="f47cbe03-a022-421a-ad04-d86f5be9aa44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moe2</Template>
  <TotalTime>599</TotalTime>
  <Words>235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1_Office Theme</vt:lpstr>
      <vt:lpstr>Adobe Acrobat Document</vt:lpstr>
      <vt:lpstr>Guide to repack &amp; use  BD Veritor ART test kits</vt:lpstr>
      <vt:lpstr>Box Contents</vt:lpstr>
      <vt:lpstr>Components required per individual kit</vt:lpstr>
      <vt:lpstr>PowerPoint Presentation</vt:lpstr>
      <vt:lpstr>Instructions on how to use BD Veritor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Meiling CHEN (HPB)</cp:lastModifiedBy>
  <cp:revision>49</cp:revision>
  <dcterms:created xsi:type="dcterms:W3CDTF">2013-07-15T20:26:40Z</dcterms:created>
  <dcterms:modified xsi:type="dcterms:W3CDTF">2021-09-22T05:10:40Z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0x010100445F16E968FC8444A01EAF67642FF0B4</vt:lpwstr>
  </property>
  <property fmtid="{D5CDD505-2E9C-101B-9397-08002B2CF9AE}" pid="3" name="MSIP_Label_4f288355-fb4c-44cd-b9ca-40cfc2aee5f8_Enabled">
    <vt:lpwstr>true</vt:lpwstr>
  </property>
  <property fmtid="{D5CDD505-2E9C-101B-9397-08002B2CF9AE}" pid="4" name="MSIP_Label_4f288355-fb4c-44cd-b9ca-40cfc2aee5f8_SetDate">
    <vt:lpwstr>2021-09-22T02:27:11Z</vt:lpwstr>
  </property>
  <property fmtid="{D5CDD505-2E9C-101B-9397-08002B2CF9AE}" pid="5" name="MSIP_Label_4f288355-fb4c-44cd-b9ca-40cfc2aee5f8_Method">
    <vt:lpwstr>Standard</vt:lpwstr>
  </property>
  <property fmtid="{D5CDD505-2E9C-101B-9397-08002B2CF9AE}" pid="6" name="MSIP_Label_4f288355-fb4c-44cd-b9ca-40cfc2aee5f8_Name">
    <vt:lpwstr>Non Sensitive_1</vt:lpwstr>
  </property>
  <property fmtid="{D5CDD505-2E9C-101B-9397-08002B2CF9AE}" pid="7" name="MSIP_Label_4f288355-fb4c-44cd-b9ca-40cfc2aee5f8_SiteId">
    <vt:lpwstr>0b11c524-9a1c-4e1b-84cb-6336aefc2243</vt:lpwstr>
  </property>
  <property fmtid="{D5CDD505-2E9C-101B-9397-08002B2CF9AE}" pid="8" name="MSIP_Label_4f288355-fb4c-44cd-b9ca-40cfc2aee5f8_ActionId">
    <vt:lpwstr>d3396f78-e5d7-429b-b9af-abf0f863de8c</vt:lpwstr>
  </property>
  <property fmtid="{D5CDD505-2E9C-101B-9397-08002B2CF9AE}" pid="9" name="MSIP_Label_4f288355-fb4c-44cd-b9ca-40cfc2aee5f8_ContentBits">
    <vt:lpwstr>0</vt:lpwstr>
  </property>
</Properties>
</file>